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2" r:id="rId2"/>
    <p:sldId id="286" r:id="rId3"/>
    <p:sldId id="293" r:id="rId4"/>
    <p:sldId id="303" r:id="rId5"/>
    <p:sldId id="260" r:id="rId6"/>
    <p:sldId id="306" r:id="rId7"/>
    <p:sldId id="323" r:id="rId8"/>
    <p:sldId id="273" r:id="rId9"/>
    <p:sldId id="319" r:id="rId10"/>
    <p:sldId id="320" r:id="rId11"/>
    <p:sldId id="321" r:id="rId12"/>
    <p:sldId id="322" r:id="rId13"/>
    <p:sldId id="308" r:id="rId14"/>
    <p:sldId id="278" r:id="rId15"/>
    <p:sldId id="298" r:id="rId16"/>
    <p:sldId id="300" r:id="rId17"/>
    <p:sldId id="299" r:id="rId18"/>
    <p:sldId id="288" r:id="rId19"/>
    <p:sldId id="309" r:id="rId20"/>
    <p:sldId id="315" r:id="rId21"/>
    <p:sldId id="316" r:id="rId22"/>
    <p:sldId id="317" r:id="rId23"/>
    <p:sldId id="318" r:id="rId24"/>
    <p:sldId id="289" r:id="rId25"/>
    <p:sldId id="290" r:id="rId2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67" autoAdjust="0"/>
  </p:normalViewPr>
  <p:slideViewPr>
    <p:cSldViewPr>
      <p:cViewPr varScale="1">
        <p:scale>
          <a:sx n="82" d="100"/>
          <a:sy n="8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FC8C5-7AA7-40F8-803D-3127240A24DD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073E7-818C-42CB-BB02-9EB497A1E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5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073E7-818C-42CB-BB02-9EB497A1EF0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619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6093296"/>
            <a:ext cx="9144000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0" y="1124744"/>
            <a:ext cx="9144000" cy="17281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3" r="23185"/>
          <a:stretch/>
        </p:blipFill>
        <p:spPr>
          <a:xfrm>
            <a:off x="6878607" y="108083"/>
            <a:ext cx="598580" cy="685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65" y="18143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>СТРАТЕГИЧЕСКАЯ СЕССИЯ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«Образ </a:t>
            </a:r>
            <a:r>
              <a:rPr lang="ru-RU" sz="3100" b="1" dirty="0">
                <a:solidFill>
                  <a:srgbClr val="002060"/>
                </a:solidFill>
              </a:rPr>
              <a:t>будущего социальной сферы России. Социальная поддержка»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en-AU" sz="3200" dirty="0"/>
              <a:t/>
            </a:r>
            <a:br>
              <a:rPr lang="en-AU" sz="3200" dirty="0"/>
            </a:br>
            <a:endParaRPr lang="ru-RU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91160" y="4180619"/>
            <a:ext cx="8707419" cy="11593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E60000"/>
                </a:solidFill>
              </a:rPr>
              <a:t>Развитие социальных </a:t>
            </a:r>
            <a:r>
              <a:rPr lang="ru-RU" sz="4000" b="1" dirty="0" smtClean="0">
                <a:solidFill>
                  <a:srgbClr val="E60000"/>
                </a:solidFill>
              </a:rPr>
              <a:t>услуг</a:t>
            </a:r>
          </a:p>
          <a:p>
            <a:r>
              <a:rPr lang="ru-RU" sz="4000" b="1" dirty="0" smtClean="0">
                <a:solidFill>
                  <a:srgbClr val="E60000"/>
                </a:solidFill>
              </a:rPr>
              <a:t> </a:t>
            </a:r>
            <a:r>
              <a:rPr lang="ru-RU" sz="4000" b="1" dirty="0">
                <a:solidFill>
                  <a:srgbClr val="E60000"/>
                </a:solidFill>
              </a:rPr>
              <a:t>на селе и в отдаленных регионах России </a:t>
            </a:r>
            <a:endParaRPr lang="ru-RU" sz="4000" b="1" dirty="0" smtClean="0">
              <a:solidFill>
                <a:srgbClr val="E60000"/>
              </a:solidFill>
            </a:endParaRPr>
          </a:p>
          <a:p>
            <a:pPr algn="l"/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ru-RU" sz="2000" b="1" dirty="0">
              <a:solidFill>
                <a:srgbClr val="E6000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1" y="192682"/>
            <a:ext cx="1872208" cy="5152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9" t="18142" r="12173" b="25934"/>
          <a:stretch/>
        </p:blipFill>
        <p:spPr>
          <a:xfrm>
            <a:off x="3419872" y="-11005"/>
            <a:ext cx="2127319" cy="11749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9" r="24743"/>
          <a:stretch/>
        </p:blipFill>
        <p:spPr>
          <a:xfrm>
            <a:off x="5364088" y="160845"/>
            <a:ext cx="820857" cy="5788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232" y="108084"/>
            <a:ext cx="568261" cy="5682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8" t="1" b="-8863"/>
          <a:stretch/>
        </p:blipFill>
        <p:spPr>
          <a:xfrm>
            <a:off x="2146091" y="125730"/>
            <a:ext cx="866368" cy="6394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87" y="205188"/>
            <a:ext cx="1072884" cy="4452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26" y="108084"/>
            <a:ext cx="503893" cy="701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587" y="221403"/>
            <a:ext cx="710579" cy="44411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940723" y="2790997"/>
            <a:ext cx="25053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Тематическая группа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5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857356" y="571480"/>
            <a:ext cx="6276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МИССИИ ЛИЧНЫЕ/ОБЪЯВЛЕННЫЕ ДЕЙСТВИЯ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00" y="5949280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42910" y="211440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14348" y="1142983"/>
          <a:ext cx="8001055" cy="462593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11320"/>
                <a:gridCol w="3060712"/>
                <a:gridCol w="3429023"/>
              </a:tblGrid>
              <a:tr h="174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ФИО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Миссии личные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Объявленные действия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468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/>
                        <a:t>Педранова</a:t>
                      </a:r>
                      <a:r>
                        <a:rPr lang="ru-RU" sz="1200" dirty="0"/>
                        <a:t> Галина Ивановна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Помогать людям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Разработаю программу совместно с главами МО на улучшение благосостояния жителей села до 1 апреля 2018г.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Грант «Территория без сирот» до конца 2018г. 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Тутунина Вера Ивановна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Использование современных технологий в предоставлении социальных услуг на селе 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Проведу форум «Мосты сотрудничества в предоставлении социальных услуг» 1 полугодие 2018г.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Тантаков Альберт Александрович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Оказание социальных услуг на селе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Создание мобильной службы 1 кв. 2018г.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Участие в грантах 2018г.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Исполнение до 2025г.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5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Миронова Анна Сергеевна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Развитие волонтерского движения в селах Бийского района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Проведу цикл обучающих семинаров для старшеклассников Бийского района сентябрь-декабрь 2018г.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5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Лоскан Татьяна Евгеньевна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Приблизить социальные услуги к получателям, обеспечить их доступность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Организую выездные мероприятия, в т.ч межведомственные ежемесячно до 2025 г.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857356" y="571480"/>
            <a:ext cx="6276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МИССИИ ЛИЧНЫЕ/ОБЪЯВЛЕННЫЕ ДЕЙСТВИЯ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00" y="5949280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42910" y="211440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14348" y="1076894"/>
          <a:ext cx="8001055" cy="489408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11320"/>
                <a:gridCol w="3060712"/>
                <a:gridCol w="3429023"/>
              </a:tblGrid>
              <a:tr h="174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ФИО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Миссии личные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Объявленные действия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468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Очирова </a:t>
                      </a:r>
                      <a:r>
                        <a:rPr lang="ru-RU" sz="1200" dirty="0" err="1"/>
                        <a:t>Оюуна</a:t>
                      </a:r>
                      <a:r>
                        <a:rPr lang="ru-RU" sz="1200" dirty="0"/>
                        <a:t> Анатольевна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Практика социальной работы не должна быть оторвана от теории 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Разработка критериев и показателей качества услуг изучение потребностей и постоянный мониторинг уровня удовлетворенностей сельского населения социальными услугами 2018-2025гг.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Бадонов Алексей Маланович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Повышение эффективности подготовки кадров для системы соц. защиты населения в сельской местности 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Разработаю учебную программу по дисциплине «Социальная работа в сельской местности» 1 полугодие 2018г.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Приму участие в разработке программ комплексного развития сельских территорий 2018-2025гг. 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Елизова Ольга Александровна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Организация эффективного процесса предоставления </a:t>
                      </a:r>
                      <a:r>
                        <a:rPr lang="ru-RU" sz="1200" dirty="0" err="1" smtClean="0"/>
                        <a:t>гос</a:t>
                      </a:r>
                      <a:r>
                        <a:rPr lang="ru-RU" sz="1200" dirty="0" smtClean="0"/>
                        <a:t>. </a:t>
                      </a:r>
                      <a:r>
                        <a:rPr lang="ru-RU" sz="1200" dirty="0"/>
                        <a:t>услуг в районах РБ с применением современных информационных технологий 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Приму участие в реализации проектов по развитию и продвижению дистанционного предоставления гос услуг 2018-2020гг. 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5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ДымбрыловаВилора Николаевна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Оказание реальной помощи и МСП населению, в том числе в сельской местности, используя опыт регионов России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Создам группу в мессенджерах для обмена опытом, идеями в сфере социальной работы и внедрение их на местах февраль 2018г.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Разработаю проект по повышению социальной активности населения до конца 2018г.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Жигжитова Вера Борисовна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Качественная отработка в группе 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Организую в отделе «Мозговой штурм» до марта 2018г.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857356" y="571480"/>
            <a:ext cx="6276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МИССИИ ЛИЧНЫЕ/ОБЪЯВЛЕННЫЕ ДЕЙСТВИЯ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00" y="5949280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42910" y="211440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14348" y="1071546"/>
          <a:ext cx="8001055" cy="458173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11320"/>
                <a:gridCol w="3060712"/>
                <a:gridCol w="3429023"/>
              </a:tblGrid>
              <a:tr h="174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ФИО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Миссии личные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Объявленные действия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807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Бадмаева Елена Владимировна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Внесение личного вклада в развитие молодежного предпринимательства в сельских поселениях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Организую страт-сессию по развитию молодежного предпринимательства в сельских поселениях на селе 2018-2019гг.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/>
                        <a:t>Горяшина</a:t>
                      </a:r>
                      <a:r>
                        <a:rPr lang="ru-RU" sz="1200" dirty="0"/>
                        <a:t> Полина Алексеевна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Сделать жизнь пожилых людей на селе достойной 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Работать с главами поселений медицинскими работниками, работниками культуры 2018-2025гг.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Унагаева Наталья Алексеевна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Организация работы в регионе по повышению качества предоставления социальных услуг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Проведу семинар для специалистов РБ до конца 2018г.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Проведу мониторинг среди обслуживаемых граждан по качеству полученных социальных услуг 2018-2022гг.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Выйду с инициативой по внесению изменений в НПА по повышению заработной платы помощников приемной семьи для пожилых граждан и инвалидов 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5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Несмеянова Анна Ивановна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Активизировать молодое поколение на заботу о старшем поколении на селе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Приму активное участие во всех мероприятиях, </a:t>
                      </a:r>
                      <a:r>
                        <a:rPr lang="ru-RU" sz="1200" dirty="0" smtClean="0"/>
                        <a:t>касаемо </a:t>
                      </a:r>
                      <a:r>
                        <a:rPr lang="ru-RU" sz="1200" dirty="0"/>
                        <a:t>социальной сферы 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649595" y="11663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sp>
        <p:nvSpPr>
          <p:cNvPr id="3" name="Rectangle 2"/>
          <p:cNvSpPr/>
          <p:nvPr/>
        </p:nvSpPr>
        <p:spPr>
          <a:xfrm>
            <a:off x="3357554" y="571480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КОНТУР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ПРОЕКТА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554275"/>
              </p:ext>
            </p:extLst>
          </p:nvPr>
        </p:nvGraphicFramePr>
        <p:xfrm>
          <a:off x="357158" y="1142984"/>
          <a:ext cx="8496944" cy="4802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440"/>
                <a:gridCol w="5175504"/>
              </a:tblGrid>
              <a:tr h="3720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КОНТРАГЕНТЫ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ПРОДУКТЫ/ЭФФЕКТЫ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208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Получатели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услуг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повышение качества жизни, доступность, качество услуг, 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-грамотность, знание, умение, навыки, активное долголетие, коммуникации, комфорт,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информированность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08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Поставщики услуг (госучреждения, ФСС, МСЭ, СЗН, ЦЗН, ПФР, Почта России, НКО, образовательные учреждения, предприниматели)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заказы, </a:t>
                      </a:r>
                      <a:r>
                        <a:rPr lang="ru-RU" sz="1600" b="1" dirty="0" err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востребованность</a:t>
                      </a: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занятость, развитие, доход, стабильность, рабочие места,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Представители государственной власти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высокий рейтинг, доверие, стабильный социальный климат, доходы, обратная связь 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08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-специалисты (разработчики программ и гаджетов, дизайнеры, АБД, сопровожденцы, телекоммуникации)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Заказы, доходы, опыт, развитие, конкурентноспособность, клиенты,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3240" y="346968"/>
            <a:ext cx="3280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00553" y="11663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635655"/>
              </p:ext>
            </p:extLst>
          </p:nvPr>
        </p:nvGraphicFramePr>
        <p:xfrm>
          <a:off x="222260" y="829777"/>
          <a:ext cx="8640960" cy="5518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310"/>
                <a:gridCol w="2808312"/>
                <a:gridCol w="2448272"/>
                <a:gridCol w="1152128"/>
                <a:gridCol w="1546938"/>
              </a:tblGrid>
              <a:tr h="398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SimSun"/>
                          <a:cs typeface="Times New Roman"/>
                        </a:rPr>
                        <a:t>Струны</a:t>
                      </a:r>
                      <a:endParaRPr lang="ru-RU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SimSun"/>
                          <a:cs typeface="Times New Roman"/>
                        </a:rPr>
                        <a:t>2018</a:t>
                      </a:r>
                      <a:endParaRPr lang="ru-RU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SimSun"/>
                          <a:cs typeface="Times New Roman"/>
                        </a:rPr>
                        <a:t>2020</a:t>
                      </a:r>
                      <a:endParaRPr lang="ru-RU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SimSun"/>
                          <a:cs typeface="Times New Roman"/>
                        </a:rPr>
                        <a:t>2023</a:t>
                      </a:r>
                      <a:endParaRPr lang="ru-RU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SimSun"/>
                          <a:cs typeface="Times New Roman"/>
                        </a:rPr>
                        <a:t>Образ 2025</a:t>
                      </a:r>
                      <a:endParaRPr lang="ru-RU" sz="9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4673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Власть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Разработка комплексной стратегии развития социальной сферы сельских территорий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Внесение изменений в Федеральный закон № 442-ФЗ (виды услуг, процесс вхождения в реестр поставщиков)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определить базовую стоимость услуг во всех регионах России (с применением региональных, районных коэффициентов).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Усовершенствовать оплату труда в социальной сфере (повышение зарплаты не для узкой специализации «Социальный работник», а для  специалиста социальной сферы).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Разработка проекта по субсидированию молодых специалистов, желающих работать на селе. Подготовка проекта внесения изменений в закон «Об образовании»  (по закреплению специалистов на селе не мене 5 л.).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Внесение изменений в НПА в части ухода от предоставления услуг на основании документов, обязательных к представлению гражданином, и перехода к предоставлению услуг на основании данных  электронного межведомственного взаимодействия.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Принятие Правительством России 5-летнего плана «Социальное развитие села»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Усовершенствовать оплату труда в социальной сфере, ввести определение «Работник социальной сферы»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Определить базовую стоимость услуг во всех регионах России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Вступление в силу закона «Об образовании»- 5-летнее закрепление кадров на селе с обязательным послевузовским распределением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Вступление в силу НПА в части ухода от предоставления услуг на основании документов, обязательных к представлению гражданином и перехода к предоставлению услуг на основании данных (СМЭВ)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Реализация  комплексной стратегии развития социальной сферы сельских территорий Усовершенствовать оплату труда в социальной сфере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Реализована федеральная целевая программа «Социальное развитие села»: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- развитая инфраструктура села;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- полная занятость сельского населения;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- квалифицированные молодые кадры на селе;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- развито фермерское производство и личные подсобные хозяйства.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Сформирована эффективная нормативно-правовая база по социальному обслуживанию сельского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населения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9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3240" y="467005"/>
            <a:ext cx="3280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00553" y="11663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433445"/>
              </p:ext>
            </p:extLst>
          </p:nvPr>
        </p:nvGraphicFramePr>
        <p:xfrm>
          <a:off x="214282" y="1000108"/>
          <a:ext cx="8640960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350"/>
                <a:gridCol w="2097922"/>
                <a:gridCol w="1358462"/>
                <a:gridCol w="2247068"/>
                <a:gridCol w="1892158"/>
              </a:tblGrid>
              <a:tr h="398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Струны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2018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2020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2023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Образ 2025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467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SimSun"/>
                          <a:cs typeface="Times New Roman"/>
                        </a:rPr>
                        <a:t>События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Разработка электронной базы данных кадрового резерва молодых специалистов для социальной службы и мониторинговые исследования сельских поселений с целью изменения структуры, изучение потребностей в кадрах.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Проведение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стратсессии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на селе.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Внедрение технологий «Мобильная бригада на селе» в СФО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Всестороннее использование  Портала государственных и муниципальных услуг.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Организация молодежного форума «Развитие добровольчества в селах»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Обучение помощников в приемных </a:t>
                      </a:r>
                      <a:r>
                        <a:rPr lang="ru-RU" sz="1200" smtClean="0">
                          <a:effectLst/>
                          <a:latin typeface="Times New Roman"/>
                          <a:ea typeface="Times New Roman"/>
                        </a:rPr>
                        <a:t>семьях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Times New Roman"/>
                          <a:ea typeface="Times New Roman"/>
                        </a:rPr>
                        <a:t>Окрытие</a:t>
                      </a:r>
                      <a:r>
                        <a:rPr lang="ru-RU" sz="1200" baseline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smtClean="0">
                          <a:effectLst/>
                          <a:latin typeface="Times New Roman"/>
                          <a:ea typeface="Times New Roman"/>
                        </a:rPr>
                        <a:t>центров активного долголетия и рахвитие социального туризма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Достаточное количество рабочих мест за счет открытия новых предприятий , в том числе, малого и среднего бизнеса (в сельских районах – предприятий глубокой переработки)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Международная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научно-практическая конференция «Социальное развитие сельских территорий в 21 веке»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Дистанционное предоставление гос. услуг, в</a:t>
                      </a: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</a:rPr>
                        <a:t>недрение  электронных  заказов на оказание социальных услуг.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Добровольчество,  доброжелательность, доверие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Форум «Молодежь для села»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Полная компьютерная грамотность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Функционирует эффективное электронное межведомственное взаимодействие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Работают конкурентоспособные НКО в сельских территориях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Работают многофункциональные мобильные службы, оказывающие полный спектр услуг в отдаленных сельских территориях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9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3240" y="467005"/>
            <a:ext cx="3280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00553" y="11663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908590"/>
              </p:ext>
            </p:extLst>
          </p:nvPr>
        </p:nvGraphicFramePr>
        <p:xfrm>
          <a:off x="214282" y="1000108"/>
          <a:ext cx="8640960" cy="5335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643074"/>
                <a:gridCol w="1785950"/>
                <a:gridCol w="1714512"/>
                <a:gridCol w="2282978"/>
              </a:tblGrid>
              <a:tr h="398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Струны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2018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2020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2023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Образ 2025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4673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Медиа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Освещение результатов социального форума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«Будущее»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Разработка социальной  рекламы по актуальным вопросам развития села.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Разработка программ обучения компьютерной грамотности.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Информационный форум «Меценатство социальной сферы – тренд 21 века»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Привлечение предпринимательства и крупных компаний для финансового участия в реализации социальных программ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Высокоскоростной интернет и полное покрытие отдаленных сел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Репортажи о лучших социальных практиках на селе.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Разработана и внедрена государственная </a:t>
                      </a: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PR</a:t>
                      </a: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-стратегия престижа жизни на селе.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В пятерку самых популярных передач России вошли передачи позиционирующие здоровый и активный образ жизни, передачи о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самозанятости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, социальные ролики, добровольчество как образ сельской молодежи, многодетные самодостаточные семьи.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Эффективно функционирует электронная база данных кадрового резерва молодых специалистов для социальной службы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9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3240" y="467005"/>
            <a:ext cx="3280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00553" y="11663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094573"/>
              </p:ext>
            </p:extLst>
          </p:nvPr>
        </p:nvGraphicFramePr>
        <p:xfrm>
          <a:off x="214282" y="1000108"/>
          <a:ext cx="8640960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928826"/>
                <a:gridCol w="2071702"/>
                <a:gridCol w="1533828"/>
                <a:gridCol w="1892158"/>
              </a:tblGrid>
              <a:tr h="398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Струны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2018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2020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2023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SimSun"/>
                          <a:cs typeface="Times New Roman"/>
                        </a:rPr>
                        <a:t>Образ 2025</a:t>
                      </a:r>
                      <a:endParaRPr lang="ru-RU" sz="18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4673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Население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Формирование целевой группы для обучения населения 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IT 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технологиям и технологиям создания ТОСов и НКО.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Мониторинг нуждаемости  предоставлению социальных услуг.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Отсутствие одиноких пожилых граждан и детей, оставшихся без попечения родителей, на селе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Имеется возможность получения социальных услуг, посредством единого  номера социальных служб или через личный кабинет.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Высокий уровень качества жизни на селе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Удовлетворенность доступностью, скоростью и качеством получаемых услуг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Возможность выбора поставщика услуг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Сельские территории обеспечены квалифицированными кадрами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9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86148" y="64291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ТОП-4 ПРОЕКТОВ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511765"/>
              </p:ext>
            </p:extLst>
          </p:nvPr>
        </p:nvGraphicFramePr>
        <p:xfrm>
          <a:off x="285720" y="1357298"/>
          <a:ext cx="8496945" cy="4593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7992889"/>
              </a:tblGrid>
              <a:tr h="4493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ПРОЕКТЫ</a:t>
                      </a:r>
                      <a:endParaRPr lang="ru-RU" sz="2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86011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компьютерной грамотности жителей села и отдаленных районов «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-СЕЛО»</a:t>
                      </a:r>
                    </a:p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584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профподготовки и повышения квалификации соцработников в сельской местности  </a:t>
                      </a:r>
                      <a:endParaRPr lang="ru-RU" sz="20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«Мобильная служба на селе», который предполагает создание мобильных разъездных служб по оказанию различных услуг и консультаций населению.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Развитие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дистанционного обслуживания.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15915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НКО, </a:t>
                      </a: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ТОСов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добровольческих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объединений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сельских территориях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649595" y="11663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</p:spTree>
    <p:extLst>
      <p:ext uri="{BB962C8B-B14F-4D97-AF65-F5344CB8AC3E}">
        <p14:creationId xmlns:p14="http://schemas.microsoft.com/office/powerpoint/2010/main" val="28197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3240" y="75275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СЦЕНАРИЙ ЗАПУСКА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-180528" y="6345533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649595" y="11663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graphicFrame>
        <p:nvGraphicFramePr>
          <p:cNvPr id="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152620"/>
              </p:ext>
            </p:extLst>
          </p:nvPr>
        </p:nvGraphicFramePr>
        <p:xfrm>
          <a:off x="214282" y="1285861"/>
          <a:ext cx="8640960" cy="5092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2286016"/>
                <a:gridCol w="1357322"/>
                <a:gridCol w="1785950"/>
                <a:gridCol w="2640168"/>
              </a:tblGrid>
              <a:tr h="364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</a:t>
                      </a:r>
                      <a:endParaRPr lang="ru-RU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</a:tr>
              <a:tr h="82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обучающих семинаров, направленных на повышение качества жизни на селе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полугодие 2018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Унагаева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Бадонов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А.М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качества жизни на селе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82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Стратегическая сессия «Ай! Байкальская деревня» (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Баргузинский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с.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Курбулик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с.Хилгана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17-18 Февраля 2018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Бадмаева Е.В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Активные жители села, конкретные проекты по развитию села  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809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Стратегическая сессия «Социальное (молодежное) предпринимательство на селе» 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 2018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Бадмаева Е.В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Привлечение молодых кадров, развитие новых моделей технологий по развитию социального предпринимательства на селе 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82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информационно-методических семинаров и консультаций активных граждан с целью создания НКО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Март-сентябрь 2018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Сергеева Н.А.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гражданского общества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681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заявки на госзаказ, получение заказа на 2018 год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Очирова О.А.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лаборатория по проблемам социальной сферы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681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Рекламы лучшей социальной практики на селе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2018-2025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Очирова О.А.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Привлечение студенческой молодежи, создание позитивного образа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63688" y="476672"/>
            <a:ext cx="5736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Федеральные округа – участники темы 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333559"/>
              </p:ext>
            </p:extLst>
          </p:nvPr>
        </p:nvGraphicFramePr>
        <p:xfrm>
          <a:off x="285721" y="1142984"/>
          <a:ext cx="8681626" cy="3255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1626"/>
              </a:tblGrid>
              <a:tr h="5040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kern="120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Координатор - Кузнецов 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Владимир Анатольевич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2467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Приволжский федеральный округ – г.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 Ульяновск</a:t>
                      </a:r>
                    </a:p>
                    <a:p>
                      <a:endParaRPr lang="ru-RU" sz="2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400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Приволжский федеральный округ – 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 г. Уфа</a:t>
                      </a:r>
                    </a:p>
                    <a:p>
                      <a:endParaRPr lang="ru-RU" sz="2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3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Северо-Кавказский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 федеральный округ – г. Ставрополь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0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Сибирский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 федеральный округ – г. Улан-Удэ</a:t>
                      </a:r>
                      <a:endParaRPr lang="ru-RU" sz="2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itle 3"/>
          <p:cNvSpPr txBox="1">
            <a:spLocks/>
          </p:cNvSpPr>
          <p:nvPr/>
        </p:nvSpPr>
        <p:spPr>
          <a:xfrm>
            <a:off x="93946" y="6021288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49595" y="11663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</p:spTree>
    <p:extLst>
      <p:ext uri="{BB962C8B-B14F-4D97-AF65-F5344CB8AC3E}">
        <p14:creationId xmlns:p14="http://schemas.microsoft.com/office/powerpoint/2010/main" val="38726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3240" y="75275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СЦЕНАРИЙ ЗАПУСКА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-180528" y="6345533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649595" y="11663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graphicFrame>
        <p:nvGraphicFramePr>
          <p:cNvPr id="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152620"/>
              </p:ext>
            </p:extLst>
          </p:nvPr>
        </p:nvGraphicFramePr>
        <p:xfrm>
          <a:off x="214282" y="1285861"/>
          <a:ext cx="8640960" cy="5092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2286016"/>
                <a:gridCol w="1357322"/>
                <a:gridCol w="1785950"/>
                <a:gridCol w="2640168"/>
              </a:tblGrid>
              <a:tr h="364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</a:t>
                      </a:r>
                      <a:endParaRPr lang="ru-RU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</a:tr>
              <a:tr h="82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обучающих семинаров, направленных на повышение качества жизни на селе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полугодие 2018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Унагаева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Бадонов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А.М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качества жизни на селе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82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Стратегическая сессия «Ай! Байкальская деревня» (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Баргузинский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с.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Курбулик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с.Хилгана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17-18 Февраля 2018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Бадмаева Е.В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Активные жители села, конкретные проекты по развитию села  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809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9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Стратегическая сессия «Социальное (молодежное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2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предпринимательство на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селе» 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 2018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Бадмаева Е.В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Привлечение молодых кадров, развитие новых моделей технологий по развитию социального предпринимательства на селе 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82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информационно-методических семинаров и консультаций активных граждан с целью создания НКО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Март-сентябрь 2018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Сергеева Н.А.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гражданского общества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681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заявки на госзаказ, получение заказа на 2018 год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Очирова О.А.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лаборатория по проблемам социальной сферы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681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12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Рекламы лучшей социальной практики на селе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2018-2025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Очирова О.А.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Привлечение студенческой молодежи, создание позитивного образа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3240" y="75275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СЦЕНАРИЙ ЗАПУСКА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-180528" y="6345533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649595" y="11663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graphicFrame>
        <p:nvGraphicFramePr>
          <p:cNvPr id="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152620"/>
              </p:ext>
            </p:extLst>
          </p:nvPr>
        </p:nvGraphicFramePr>
        <p:xfrm>
          <a:off x="214282" y="1285861"/>
          <a:ext cx="8640960" cy="467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2286016"/>
                <a:gridCol w="1357322"/>
                <a:gridCol w="1785950"/>
                <a:gridCol w="2640168"/>
              </a:tblGrid>
              <a:tr h="364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</a:t>
                      </a:r>
                      <a:endParaRPr lang="ru-RU" sz="16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</a:tr>
              <a:tr h="82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13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Продвижение терминалов ВКС в сельских районах</a:t>
                      </a:r>
                      <a:endParaRPr lang="ru-RU" sz="11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1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Елизова О.А.</a:t>
                      </a:r>
                      <a:endParaRPr lang="ru-RU" sz="11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качества и доступности </a:t>
                      </a:r>
                      <a:r>
                        <a:rPr lang="ru-RU" sz="11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услуг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ПФР</a:t>
                      </a:r>
                      <a:endParaRPr lang="ru-RU" sz="11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82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14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Внедрение новых технологий: компьютерная грамотность для граждан пожилого возраста на базе Управления социальной поддержки населения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Шебалинского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Республики Алтай</a:t>
                      </a:r>
                      <a:endParaRPr lang="ru-RU" sz="11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квартал 2018</a:t>
                      </a:r>
                      <a:endParaRPr lang="ru-RU" sz="11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Тантаков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А.А.</a:t>
                      </a:r>
                      <a:endParaRPr lang="ru-RU" sz="11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 компьютерной грамотности граждан пожилого возраста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809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15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Внедрение технологии «мобильной бригады предоставления для предоставления социальных услуг» </a:t>
                      </a:r>
                      <a:endParaRPr lang="ru-RU" sz="11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полугодие 2018</a:t>
                      </a:r>
                      <a:endParaRPr lang="ru-RU" sz="11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Тутунина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В.И.</a:t>
                      </a:r>
                      <a:endParaRPr lang="ru-RU" sz="11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спектра социальных услуг, экономический эффект для селян, решение проблем селян</a:t>
                      </a:r>
                      <a:endParaRPr lang="ru-RU" sz="11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82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16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Цикл обучающих семинаров «Развитие добровольчества на селе»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Сентябрь-декабрь 2018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Миронова А.С.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Занятость молодежи, создание кадрового резерва, создание добровольческих организаций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Указа Президента РФ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681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17</a:t>
                      </a:r>
                      <a:endParaRPr lang="ru-RU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Круглый стол с главами поселений с программой «С мечтой о будущем» 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2018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Педранова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Г.И. 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Повысить культурный уровень, долголетие пожилых, общение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3240" y="75275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СЦЕНАРИЙ ЗАПУСКА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-180528" y="6345533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649595" y="11663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graphicFrame>
        <p:nvGraphicFramePr>
          <p:cNvPr id="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152620"/>
              </p:ext>
            </p:extLst>
          </p:nvPr>
        </p:nvGraphicFramePr>
        <p:xfrm>
          <a:off x="214282" y="1414286"/>
          <a:ext cx="8640960" cy="3939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2286016"/>
                <a:gridCol w="1357322"/>
                <a:gridCol w="1785950"/>
                <a:gridCol w="2640168"/>
              </a:tblGrid>
              <a:tr h="364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</a:tr>
              <a:tr h="82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18</a:t>
                      </a:r>
                      <a:endParaRPr lang="ru-RU" sz="16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проекта НПА «О внесении изменений в закон «Об образовании» в плане подготовки и закрепления специалистов на селе 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 2018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Лоскутова Т.М.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закрепления специалистов на селе, социальное возрождение села  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82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19</a:t>
                      </a:r>
                      <a:endParaRPr lang="ru-RU" sz="16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цикла обучающих семинаров для соцработников, качественные и доступные услуги на село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Апрель-октябрь 2018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Хохлова Г.В.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профуровня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соцработника, повышение качества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соц. услуг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/>
                </a:tc>
              </a:tr>
              <a:tr h="809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межведомственной коллегии по проблемам семьи, проживающих на сельской местности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 2018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Лоскан Т.Е.</a:t>
                      </a:r>
                      <a:endParaRPr lang="ru-RU" sz="12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Привлечение специалистов разного профиля для решения проблем семьи, выработка алгоритма взаимодействия, 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</a:tr>
              <a:tr h="82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21</a:t>
                      </a:r>
                      <a:endParaRPr lang="ru-RU" sz="16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геронтоволонтеров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отдаленных селах для обучения методики компьютерной грамотности 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 2018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Дымбрылова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В.м.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социальной активности населения, информированности, улучшение качества жизни и активное долголетие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3240" y="75275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СЦЕНАРИЙ ЗАПУСКА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-180528" y="6345533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649595" y="11663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graphicFrame>
        <p:nvGraphicFramePr>
          <p:cNvPr id="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152620"/>
              </p:ext>
            </p:extLst>
          </p:nvPr>
        </p:nvGraphicFramePr>
        <p:xfrm>
          <a:off x="214282" y="1414286"/>
          <a:ext cx="8640960" cy="281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2286016"/>
                <a:gridCol w="1357322"/>
                <a:gridCol w="1785950"/>
                <a:gridCol w="2640168"/>
              </a:tblGrid>
              <a:tr h="364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23000" marR="23000" marT="0" marB="0">
                    <a:solidFill>
                      <a:srgbClr val="FF0000"/>
                    </a:solidFill>
                  </a:tcPr>
                </a:tc>
              </a:tr>
              <a:tr h="82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22</a:t>
                      </a:r>
                      <a:endParaRPr lang="ru-RU" sz="16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предложений по внесению изменений в НПА по повышению денежного вознаграждения помощнику приемной семьи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2018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Унагаева Н.А.</a:t>
                      </a:r>
                      <a:endParaRPr lang="ru-RU" sz="14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количества одиноких пожилых граждан, повышение социального самочувствия</a:t>
                      </a:r>
                      <a:endParaRPr lang="ru-RU" sz="14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</a:tr>
              <a:tr h="821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23</a:t>
                      </a:r>
                      <a:endParaRPr lang="ru-RU" sz="16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Республиканский семинар по повышению качества предоставлению социальных услуг</a:t>
                      </a:r>
                      <a:endParaRPr lang="ru-RU" sz="14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 2018 </a:t>
                      </a:r>
                      <a:endParaRPr lang="ru-RU" sz="140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Унагаева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Н.А.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качественных и востребованных социальных услуг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59631" marR="596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3020" y="692696"/>
            <a:ext cx="869948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ИНФОРМАЦИОННЫЕ РЕСУРСЫ ГРУППЫ</a:t>
            </a:r>
            <a:endParaRPr lang="ru-RU" sz="1400" b="1" dirty="0">
              <a:solidFill>
                <a:srgbClr val="002060"/>
              </a:solidFill>
              <a:latin typeface="+mj-lt"/>
            </a:endParaRPr>
          </a:p>
          <a:p>
            <a:endParaRPr lang="ru-RU" sz="1400" b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№ группы 8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Название группы: Развитие социальных услуг на селе и в отдаленных регионах России 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Координатор: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Кузнецов Владимир Анатольевич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Лидер темы: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Унагаева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Наталья Алексеевна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Ассистент: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Раднаева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Дора Иннокентьевна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Ассистент: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Панаев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Батор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Анатольевич</a:t>
            </a:r>
          </a:p>
          <a:p>
            <a:pPr algn="ctr"/>
            <a:endParaRPr lang="ru-RU" sz="1400" b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1400" b="1" dirty="0" err="1" smtClean="0">
                <a:solidFill>
                  <a:srgbClr val="002060"/>
                </a:solidFill>
                <a:latin typeface="+mj-lt"/>
              </a:rPr>
              <a:t>Хэштеги</a:t>
            </a:r>
            <a:endParaRPr lang="ru-RU" sz="1400" b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#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</a:rPr>
              <a:t>соцфорумбудущее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#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</a:rPr>
              <a:t>ссопир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#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</a:rPr>
              <a:t>президентскиегранты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#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</a:rPr>
              <a:t>стратсессия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#шаг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#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</a:rPr>
              <a:t>наск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#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Бурятия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#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03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32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971600" y="188640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</p:spTree>
    <p:extLst>
      <p:ext uri="{BB962C8B-B14F-4D97-AF65-F5344CB8AC3E}">
        <p14:creationId xmlns:p14="http://schemas.microsoft.com/office/powerpoint/2010/main" val="178843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065298" y="405631"/>
            <a:ext cx="7301435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9712" y="2717473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>СПАСИБО ЗА ВНИМАНИЕ!</a:t>
            </a:r>
            <a:endParaRPr lang="ru-RU" sz="16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6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697493"/>
              </p:ext>
            </p:extLst>
          </p:nvPr>
        </p:nvGraphicFramePr>
        <p:xfrm>
          <a:off x="142843" y="1087198"/>
          <a:ext cx="8708014" cy="5219700"/>
        </p:xfrm>
        <a:graphic>
          <a:graphicData uri="http://schemas.openxmlformats.org/drawingml/2006/table">
            <a:tbl>
              <a:tblPr firstRow="1" bandRow="1"/>
              <a:tblGrid>
                <a:gridCol w="396709"/>
                <a:gridCol w="2232248"/>
                <a:gridCol w="6079057"/>
              </a:tblGrid>
              <a:tr h="23342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280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Отсутствие возможности трудоустроиться (нет рабочих мест, давно закрылись колхозы и совхозы, слабо развивается фермерство), отсутствует необходимая инфраструктура (дороги, аптеки, фельдшерские пункты,  закрываются школы, нет магазинов).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Наблюдается активная миграция трудоспособного населения в райцентры, поселки, где есть рабочие места,  города и центральные регионы России,  идет процесс урбанизации. Отток молодежи из села, либо ее 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асоциализация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3335" indent="-1333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Наличие рабочих мест и полная занятость сельского населения, достойная зарплата. </a:t>
                      </a:r>
                    </a:p>
                    <a:p>
                      <a:pPr marL="13335" indent="-1333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Наличие необходимой инфраструктуры.  Развитие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ТОСов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, НКО на селе.  Реализация социальных программ и достаточность их финансирования, расширение спектра социальных услуг. </a:t>
                      </a:r>
                    </a:p>
                    <a:p>
                      <a:pPr marL="13335" indent="-1333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Стимулирование молодых кадров на селе, повышение престижа профессии работников социальной сферы. </a:t>
                      </a:r>
                    </a:p>
                    <a:p>
                      <a:pPr marL="13335" indent="-1333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Социальный работник не только исполнитель социальных услуг, но и  координатор всех процессов жизнедеятельности на селе. </a:t>
                      </a:r>
                    </a:p>
                    <a:p>
                      <a:pPr marL="13335" indent="-1333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Обеспечение социальными гарантиями населения (жилье, детские сады, школы, больницы), создание условий для работы квалифицированных кадров, развитие социальных программ. </a:t>
                      </a:r>
                    </a:p>
                    <a:p>
                      <a:pPr marL="13335" indent="-1333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Измененный менталитет: исключение иждивенческого сознания, самодостаточность.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619672" y="538443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НОРМЫ НАСТОЯЩЕГО – НОРМЫ БУДУЩЕГО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37891" y="6251683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49595" y="11663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</p:spTree>
    <p:extLst>
      <p:ext uri="{BB962C8B-B14F-4D97-AF65-F5344CB8AC3E}">
        <p14:creationId xmlns:p14="http://schemas.microsoft.com/office/powerpoint/2010/main" val="10968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517079"/>
              </p:ext>
            </p:extLst>
          </p:nvPr>
        </p:nvGraphicFramePr>
        <p:xfrm>
          <a:off x="137891" y="967071"/>
          <a:ext cx="8708014" cy="2592857"/>
        </p:xfrm>
        <a:graphic>
          <a:graphicData uri="http://schemas.openxmlformats.org/drawingml/2006/table">
            <a:tbl>
              <a:tblPr firstRow="1" bandRow="1"/>
              <a:tblGrid>
                <a:gridCol w="530053"/>
                <a:gridCol w="2452091"/>
                <a:gridCol w="5725870"/>
              </a:tblGrid>
              <a:tr h="23342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280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Несовершенство законодательства, несоответствие требований реалиям жизни на селе (нет возможности электронных обращений в виду при отсутствии Интернета и оргтехники), ограниченный перечень социальных услуг.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Гибкость и совершенствование Нормативно-правовых актов, полная 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цифровизация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, тотальное покрытие сетью Интернет сельских территорий, в каждой семье – по гаджету.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Расширение спектра социальных услуг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Развитие центров активного долголетия и социального туризма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Эффективность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«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Социального контракта»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Поддержка многодетных семей в рамках отдельной ФЦП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619672" y="505406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НОРМЫ НАСТОЯЩЕГО – НОРМЫ БУДУЩЕГО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37891" y="6251683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49595" y="11663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</p:spTree>
    <p:extLst>
      <p:ext uri="{BB962C8B-B14F-4D97-AF65-F5344CB8AC3E}">
        <p14:creationId xmlns:p14="http://schemas.microsoft.com/office/powerpoint/2010/main" val="10968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3086059" y="538443"/>
            <a:ext cx="2913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БАРЬЕРЫ ПЕРЕХОДА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919884"/>
              </p:ext>
            </p:extLst>
          </p:nvPr>
        </p:nvGraphicFramePr>
        <p:xfrm>
          <a:off x="120992" y="1200877"/>
          <a:ext cx="8613575" cy="4855211"/>
        </p:xfrm>
        <a:graphic>
          <a:graphicData uri="http://schemas.openxmlformats.org/drawingml/2006/table">
            <a:tbl>
              <a:tblPr firstRow="1" bandRow="1"/>
              <a:tblGrid>
                <a:gridCol w="1021984"/>
                <a:gridCol w="3933080"/>
                <a:gridCol w="3658511"/>
              </a:tblGrid>
              <a:tr h="58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 НОРМЫ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ТЕКСТ НОРМЫ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БУДУЩЕГО 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БАРЬЕРЫ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4211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3335" marR="0" lvl="0" indent="-133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Наличие рабочих мест и полная занятость сельского населения, достойная зарплата. </a:t>
                      </a:r>
                    </a:p>
                    <a:p>
                      <a:pPr marL="13335" marR="0" lvl="0" indent="-133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</a:endParaRPr>
                    </a:p>
                    <a:p>
                      <a:pPr marL="13335" marR="0" lvl="0" indent="-133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Наличие необходимой инфраструктуры.  Развитие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ТОСов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, НКО на селе.  Реализация социальных  </a:t>
                      </a:r>
                    </a:p>
                    <a:p>
                      <a:pPr marL="13335" marR="0" lvl="0" indent="-133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программ и достаточность их финансирования, расширение спектра социальных услуг. Стимулирование молодых кадров на селе, повышение престижа профессии работников социальной сферы. Социальный работник не только исполнитель социальных услуг, но и  координатор всех процессов жизнедеятельности на селе. Обеспечение социальными гарантиями населения (жилье, детские сады, школы, больницы), создание условий для работы квалифицированных кадров, развитие социальных программ. Измененный менталитет: исключение иждивенческого сознания, самодостаточность.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Отсутствие рабочих мест для молодежи и достойной зарплаты. Не эффективно работают имеющиеся программы в сфере молодежной политики.  Узкая направленность  программы закрепления кадров на селе. Недостаточность финансирования  социально-экономических, культурных  и других программ. Неразвитая инфраструктура.  Высокая налогооблагаемая база, отсутствие налоговых послаблений (освобождение от налогов).  Неравное распределение налогов между уровнями бюджета. Наличие иждивенческого сознания граждан, алкоголизм.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42910" y="14000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</p:spTree>
    <p:extLst>
      <p:ext uri="{BB962C8B-B14F-4D97-AF65-F5344CB8AC3E}">
        <p14:creationId xmlns:p14="http://schemas.microsoft.com/office/powerpoint/2010/main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3086059" y="642918"/>
            <a:ext cx="2913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БАРЬЕРЫ ПЕРЕХОДА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173956"/>
              </p:ext>
            </p:extLst>
          </p:nvPr>
        </p:nvGraphicFramePr>
        <p:xfrm>
          <a:off x="120992" y="1364625"/>
          <a:ext cx="8613575" cy="2782571"/>
        </p:xfrm>
        <a:graphic>
          <a:graphicData uri="http://schemas.openxmlformats.org/drawingml/2006/table">
            <a:tbl>
              <a:tblPr firstRow="1" bandRow="1"/>
              <a:tblGrid>
                <a:gridCol w="1021984"/>
                <a:gridCol w="4653160"/>
                <a:gridCol w="2938431"/>
              </a:tblGrid>
              <a:tr h="588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 НОРМЫ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ТЕКСТ НОРМЫ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БУДУЩЕГО 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БАРЬЕРЫ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20326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Гибкость и совершенствование Нормативно-правовых актов, полная 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цифровизация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, тотальное покрытие сетью Интернет сельских территорий, в каждой семье – по гаджету.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Расширение спектра социальных услуг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Развитие центров активного долголетия и социального туризма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Эффективность «Социального контракта»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Поддержка многодетных семей в рамках отдельной ФЦП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Бюрократические механизмы принятия нормативно-правовых актов, Недостаточность полномочий субъектов, муниципалитетов в области социальных услуг.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Географические условия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Незаинтересованность провайдеров в расширении сети Интернет (нерентабельно)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Бедность населения сельских территорий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42910" y="140002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</p:spTree>
    <p:extLst>
      <p:ext uri="{BB962C8B-B14F-4D97-AF65-F5344CB8AC3E}">
        <p14:creationId xmlns:p14="http://schemas.microsoft.com/office/powerpoint/2010/main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91880" y="86354"/>
            <a:ext cx="31683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ОБРАЗ БУДУЩЕГО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43872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Создана развитая </a:t>
            </a:r>
            <a:r>
              <a:rPr lang="ru-RU" b="1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инфраструктура села (дороги, коммуникации, школы, парки и т.д</a:t>
            </a:r>
            <a:r>
              <a:rPr lang="ru-RU" b="1" dirty="0" smtClean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.).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prstClr val="black"/>
                </a:solidFill>
              </a:rPr>
              <a:t>Полная </a:t>
            </a:r>
            <a:r>
              <a:rPr lang="ru-RU" b="1" dirty="0">
                <a:solidFill>
                  <a:prstClr val="black"/>
                </a:solidFill>
              </a:rPr>
              <a:t>профильная занятость жителей, отсутствие безработицы и иждивенческого поведения в отношении органов власти. </a:t>
            </a:r>
            <a:endParaRPr lang="ru-RU" b="1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prstClr val="black"/>
                </a:solidFill>
              </a:rPr>
              <a:t>Полная </a:t>
            </a:r>
            <a:r>
              <a:rPr lang="ru-RU" b="1" dirty="0">
                <a:solidFill>
                  <a:prstClr val="black"/>
                </a:solidFill>
              </a:rPr>
              <a:t>компьютерная грамотность на селе. </a:t>
            </a:r>
            <a:endParaRPr lang="ru-RU" b="1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prstClr val="black"/>
                </a:solidFill>
              </a:rPr>
              <a:t>Социальная </a:t>
            </a:r>
            <a:r>
              <a:rPr lang="ru-RU" b="1" dirty="0">
                <a:solidFill>
                  <a:prstClr val="black"/>
                </a:solidFill>
              </a:rPr>
              <a:t>сфера стала реальной силой, поддерживающей жизнь на селе</a:t>
            </a:r>
            <a:r>
              <a:rPr lang="ru-RU" b="1" dirty="0" smtClean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prstClr val="black"/>
                </a:solidFill>
              </a:rPr>
              <a:t>Все услуги сельскому населению доступны в электронном виде, для получения услуг гражданин подает только </a:t>
            </a:r>
            <a:r>
              <a:rPr lang="ru-RU" b="1" dirty="0" smtClean="0">
                <a:solidFill>
                  <a:prstClr val="black"/>
                </a:solidFill>
              </a:rPr>
              <a:t>заявление.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prstClr val="black"/>
                </a:solidFill>
              </a:rPr>
              <a:t>Прозрачность баз данных ведомств. </a:t>
            </a:r>
            <a:endParaRPr lang="ru-RU" b="1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prstClr val="black"/>
                </a:solidFill>
              </a:rPr>
              <a:t>Работают оснащенные </a:t>
            </a:r>
            <a:r>
              <a:rPr lang="ru-RU" b="1" dirty="0">
                <a:solidFill>
                  <a:prstClr val="black"/>
                </a:solidFill>
              </a:rPr>
              <a:t>по последнему слову техники </a:t>
            </a:r>
            <a:r>
              <a:rPr lang="ru-RU" b="1" dirty="0" smtClean="0">
                <a:solidFill>
                  <a:prstClr val="black"/>
                </a:solidFill>
              </a:rPr>
              <a:t>мобильные службы </a:t>
            </a:r>
            <a:r>
              <a:rPr lang="ru-RU" b="1" dirty="0">
                <a:solidFill>
                  <a:prstClr val="black"/>
                </a:solidFill>
              </a:rPr>
              <a:t>(финансисты, социальные работники, медицинские работники, юристы и др</a:t>
            </a:r>
            <a:r>
              <a:rPr lang="ru-RU" b="1" dirty="0" smtClean="0">
                <a:solidFill>
                  <a:prstClr val="black"/>
                </a:solidFill>
              </a:rPr>
              <a:t>.), которые </a:t>
            </a:r>
            <a:r>
              <a:rPr lang="ru-RU" b="1" dirty="0">
                <a:solidFill>
                  <a:prstClr val="black"/>
                </a:solidFill>
              </a:rPr>
              <a:t>предлагают весь спектр необходимых услуг.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prstClr val="black"/>
                </a:solidFill>
              </a:rPr>
              <a:t>Совершенствование </a:t>
            </a:r>
            <a:r>
              <a:rPr lang="ru-RU" b="1" dirty="0">
                <a:solidFill>
                  <a:prstClr val="black"/>
                </a:solidFill>
              </a:rPr>
              <a:t>нормативно-правовой </a:t>
            </a:r>
            <a:r>
              <a:rPr lang="ru-RU" b="1" dirty="0" smtClean="0">
                <a:solidFill>
                  <a:prstClr val="black"/>
                </a:solidFill>
              </a:rPr>
              <a:t>базы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prstClr val="black"/>
                </a:solidFill>
              </a:rPr>
              <a:t>Социальная </a:t>
            </a:r>
            <a:r>
              <a:rPr lang="ru-RU" b="1" dirty="0">
                <a:solidFill>
                  <a:prstClr val="black"/>
                </a:solidFill>
              </a:rPr>
              <a:t>сфера носит инновационный характер, социальные работники отличаются новаторским трудом, высокий процент рационализаторских предложений по повышению качества обслуживания клиентов. </a:t>
            </a:r>
            <a:endParaRPr lang="ru-RU" b="1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prstClr val="black"/>
                </a:solidFill>
              </a:rPr>
              <a:t>Работают государственные программы для привлечения молодых квалифицированных специалистов.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b="1" dirty="0" smtClean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8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3714744" y="752757"/>
            <a:ext cx="1355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МИССИЯ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00" y="5949280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0992" y="1128016"/>
            <a:ext cx="90230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качества </a:t>
            </a:r>
            <a:r>
              <a:rPr 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жизни и </a:t>
            </a: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доступности социальных услуг для жителей села и отдаленных </a:t>
            </a:r>
            <a:r>
              <a:rPr 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регионов</a:t>
            </a:r>
          </a:p>
          <a:p>
            <a:pPr marL="171450" indent="-171450"/>
            <a:endParaRPr lang="ru-RU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многофункциональность </a:t>
            </a: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мобильных </a:t>
            </a:r>
            <a:r>
              <a:rPr 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служб</a:t>
            </a:r>
          </a:p>
          <a:p>
            <a:pPr marL="171450" indent="-171450"/>
            <a:endParaRPr lang="ru-RU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Расширение перечня социальных услуг посредством НКО и добровольческих объединений, в соответствии с индивидуальными запросами клиентов (</a:t>
            </a:r>
            <a:r>
              <a:rPr 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адресности)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Привлечение спонсоров и благотворителей для решения проблем сельских </a:t>
            </a:r>
            <a:r>
              <a:rPr 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территорий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71450" lvl="0" indent="-1714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Предоставление услуг  с использованием современных цифровых технологий 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/>
            <a:endParaRPr lang="ru-RU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/>
            <a:endParaRPr lang="ru-RU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42910" y="211440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</p:spTree>
    <p:extLst>
      <p:ext uri="{BB962C8B-B14F-4D97-AF65-F5344CB8AC3E}">
        <p14:creationId xmlns:p14="http://schemas.microsoft.com/office/powerpoint/2010/main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857356" y="571480"/>
            <a:ext cx="6276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МИССИИ ЛИЧНЫЕ/ОБЪЯВЛЕННЫЕ ДЕЙСТВИЯ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00" y="5949280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Сибирский Федеральный Округ                                                                                г. Улан-Удэ 13-15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42910" y="211440"/>
            <a:ext cx="778628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E60000"/>
                </a:solidFill>
              </a:rPr>
              <a:t>Развитие социальных услуг на селе и в отдаленных регионах России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14348" y="1000108"/>
          <a:ext cx="8001055" cy="490330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11320"/>
                <a:gridCol w="3060712"/>
                <a:gridCol w="3429023"/>
              </a:tblGrid>
              <a:tr h="174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ФИО</a:t>
                      </a:r>
                      <a:endParaRPr lang="ru-RU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Миссии личные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Объявленные действия</a:t>
                      </a:r>
                      <a:endParaRPr lang="ru-RU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468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Быкова Виктория Владимировна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повышение качества и продолжительности жизни граждан старшего поколения сельских населенных пунктов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Грантовые проекты до июня 2018 г.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Токтохоева Евгения Валерьевна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Участие в разработке предложений в НПА РБ 2018г.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Организовать работу с органами местного самоуправления, с некоммерческими организациями, частным бизнесом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Организация работы в районных отделах РБ 2019-2025гг.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85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Хохлова Галина Витальевна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Адресное предоставление соц. услуг на селе через внедрение информационных технологий 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Изучение зоны охвата мобильной связи апрель 2018г.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Составление проекта «Дистанционная приемная» до сентября 2018г.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Доступность услуг с привлечением узких специалистов (психолог, юрист)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1045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Сергеева Наталья Анатольевна</a:t>
                      </a:r>
                      <a:endParaRPr lang="ru-RU" sz="12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Оказание информационно-методическую поддержку активным гражданам, представителям НКО по вопросам регистрации и развитию НКО, видах государственной поддержки НКО 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Проведу не менее 5 информационно-методических семинаров в удаленных территориях до конца 2018г.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3009" marR="53009" marT="0" marB="0"/>
                </a:tc>
              </a:tr>
              <a:tr h="714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Лоскутова Татьяна Михайловна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Привлечь специалистов на село 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Подготовка предложений в проект НПА по привлечению молодых специалистов и закреплению их на селе 2 кв. 2018г.</a:t>
                      </a:r>
                      <a:endParaRPr lang="ru-RU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5906</TotalTime>
  <Words>3289</Words>
  <Application>Microsoft Office PowerPoint</Application>
  <PresentationFormat>Экран (4:3)</PresentationFormat>
  <Paragraphs>518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СТРАТЕГИЧЕСКАЯ СЕССИЯ «Образ будущего социальной сферы России. Социальная поддержка»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RGU_CSPN</cp:lastModifiedBy>
  <cp:revision>103</cp:revision>
  <cp:lastPrinted>2018-02-14T10:39:37Z</cp:lastPrinted>
  <dcterms:created xsi:type="dcterms:W3CDTF">2017-10-22T11:39:11Z</dcterms:created>
  <dcterms:modified xsi:type="dcterms:W3CDTF">2018-02-28T11:49:58Z</dcterms:modified>
</cp:coreProperties>
</file>